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859"/>
  </p:normalViewPr>
  <p:slideViewPr>
    <p:cSldViewPr snapToGrid="0">
      <p:cViewPr varScale="1">
        <p:scale>
          <a:sx n="113" d="100"/>
          <a:sy n="113" d="100"/>
        </p:scale>
        <p:origin x="52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E4F1F5-6592-469C-193B-90DF25DD6E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F62EC053-D8CB-5E31-CADD-0184C64137C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74CE51C-E16D-8384-3560-FBF1EF4AA398}"/>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5" name="Footer Placeholder 4">
            <a:extLst>
              <a:ext uri="{FF2B5EF4-FFF2-40B4-BE49-F238E27FC236}">
                <a16:creationId xmlns:a16="http://schemas.microsoft.com/office/drawing/2014/main" id="{B5676AB9-9847-EAC2-EA5F-B7141CDF2C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75DE81-4B25-B315-AD5A-4CEA93CAF854}"/>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3860948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1F6F6C-68CA-66E7-985F-1F8AE25F8E7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997A001-36BD-A835-9203-DD3EBF476C8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661CF8-9D4F-4AFC-7614-E635A31A3930}"/>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5" name="Footer Placeholder 4">
            <a:extLst>
              <a:ext uri="{FF2B5EF4-FFF2-40B4-BE49-F238E27FC236}">
                <a16:creationId xmlns:a16="http://schemas.microsoft.com/office/drawing/2014/main" id="{B8C77D2B-8679-82F9-F673-B061F79962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39BF2D0-032F-077E-CD4F-1EB3EC881014}"/>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3427445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301B917-0145-A2D1-6616-995572B4988D}"/>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B1CCC3C-6ECC-0D27-E9D6-70D41132C8F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F07B85-A7F0-89A3-7DE4-5A628B859E22}"/>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5" name="Footer Placeholder 4">
            <a:extLst>
              <a:ext uri="{FF2B5EF4-FFF2-40B4-BE49-F238E27FC236}">
                <a16:creationId xmlns:a16="http://schemas.microsoft.com/office/drawing/2014/main" id="{168137F2-4E97-F391-9BBA-066772DDDE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5359C6-2097-A77E-3EC7-D9122A708C01}"/>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20805406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EF349-5533-944E-E1A3-3FD6676475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5C7258D-7DC1-9888-30E0-9A83B2A8236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FA0128-0714-119B-310E-A1A809978C60}"/>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5" name="Footer Placeholder 4">
            <a:extLst>
              <a:ext uri="{FF2B5EF4-FFF2-40B4-BE49-F238E27FC236}">
                <a16:creationId xmlns:a16="http://schemas.microsoft.com/office/drawing/2014/main" id="{118C1593-F7EB-6C12-A69F-4263CB8107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E76265-1635-071F-FEC9-774903E02C14}"/>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41498926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DBC13E-CDE8-2BD8-25C5-C41501C405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5FE847A-858D-F231-23AE-D96318590E5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0CE0CE6-3C0D-442B-A61D-34C4A158225E}"/>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5" name="Footer Placeholder 4">
            <a:extLst>
              <a:ext uri="{FF2B5EF4-FFF2-40B4-BE49-F238E27FC236}">
                <a16:creationId xmlns:a16="http://schemas.microsoft.com/office/drawing/2014/main" id="{6360BC91-A4D6-A705-6467-8E05A8D518F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3BE54ED-5A57-A261-42C0-2857307CEFBE}"/>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1039537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94F3B-DEAE-6442-DE07-8E735961E6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BFD018F-11EC-D87A-F7C4-FEDC42D93A4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F89D1D1-2BD6-FD79-DD41-726689896A6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41808E-6A80-0E5E-2AB2-9F58DFB66269}"/>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6" name="Footer Placeholder 5">
            <a:extLst>
              <a:ext uri="{FF2B5EF4-FFF2-40B4-BE49-F238E27FC236}">
                <a16:creationId xmlns:a16="http://schemas.microsoft.com/office/drawing/2014/main" id="{54A2CA26-3834-14A3-1F20-8FA7D72AAE4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95F075D-184B-6597-7BDF-90C156717AE0}"/>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4053800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2A95D-BD9A-B68F-3811-FD031844DEC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4776454-0747-F8D5-1EB4-37E00685A98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41B845D-366C-C8B0-7287-8FCF50A068B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D547B20-7E7F-4CDE-6FEC-C56CCF68EC5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12D4F4-00B3-BFA0-985F-5DC1BC7ED27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1E2503D-403B-3D8A-3A97-CF7EEE36B856}"/>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8" name="Footer Placeholder 7">
            <a:extLst>
              <a:ext uri="{FF2B5EF4-FFF2-40B4-BE49-F238E27FC236}">
                <a16:creationId xmlns:a16="http://schemas.microsoft.com/office/drawing/2014/main" id="{1CA9C8AE-E357-C089-A41C-7DFA6F1918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8048D6E-D6C0-7DBA-3B80-A9D0725E82B4}"/>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13391019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D9F4E-3DDB-21E0-939B-4E98D7AA781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FCF96F5-8C57-DC96-2381-D30909A55265}"/>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4" name="Footer Placeholder 3">
            <a:extLst>
              <a:ext uri="{FF2B5EF4-FFF2-40B4-BE49-F238E27FC236}">
                <a16:creationId xmlns:a16="http://schemas.microsoft.com/office/drawing/2014/main" id="{7F2DDF09-3EB4-E791-79A7-1749D3598C0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130AA630-C1EB-B510-51D4-43C6FE25C1C2}"/>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3595182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4A8E84-85B8-C32D-4A6A-4D17C25FDC96}"/>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3" name="Footer Placeholder 2">
            <a:extLst>
              <a:ext uri="{FF2B5EF4-FFF2-40B4-BE49-F238E27FC236}">
                <a16:creationId xmlns:a16="http://schemas.microsoft.com/office/drawing/2014/main" id="{7DBB3250-D3AF-9856-5B1B-9A5CACE4774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F414F8D1-5327-1905-1B33-9B43EA9223F3}"/>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3234797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F47816-BD28-1A35-963B-6A7ED61FB81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6715864-C3FE-36AB-FD87-0FF6FA7EEF5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891F96F-2A03-0CAD-23C0-093B403B8B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5485808-04FB-BF28-FD33-1B7A988C5508}"/>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6" name="Footer Placeholder 5">
            <a:extLst>
              <a:ext uri="{FF2B5EF4-FFF2-40B4-BE49-F238E27FC236}">
                <a16:creationId xmlns:a16="http://schemas.microsoft.com/office/drawing/2014/main" id="{EC921FF5-FF7F-C427-1E95-FEAECEA169C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6DE11B-A368-F05C-CEA9-A6F8DFD67548}"/>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20243537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257A0C-C239-119F-9CB2-AB1A3E16BE2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C39DF29-53C9-A041-B84F-DA0CA498E3F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399FAB7-35B0-50AB-27A2-FDBEBF1D221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0B85EE2-1F4F-95BF-402F-7B6A8B5CB3F4}"/>
              </a:ext>
            </a:extLst>
          </p:cNvPr>
          <p:cNvSpPr>
            <a:spLocks noGrp="1"/>
          </p:cNvSpPr>
          <p:nvPr>
            <p:ph type="dt" sz="half" idx="10"/>
          </p:nvPr>
        </p:nvSpPr>
        <p:spPr/>
        <p:txBody>
          <a:bodyPr/>
          <a:lstStyle/>
          <a:p>
            <a:fld id="{FCBA5D98-615A-4E46-8D29-B661AB2E1B72}" type="datetimeFigureOut">
              <a:rPr lang="en-US" smtClean="0"/>
              <a:t>1/17/23</a:t>
            </a:fld>
            <a:endParaRPr lang="en-US"/>
          </a:p>
        </p:txBody>
      </p:sp>
      <p:sp>
        <p:nvSpPr>
          <p:cNvPr id="6" name="Footer Placeholder 5">
            <a:extLst>
              <a:ext uri="{FF2B5EF4-FFF2-40B4-BE49-F238E27FC236}">
                <a16:creationId xmlns:a16="http://schemas.microsoft.com/office/drawing/2014/main" id="{4945EBF2-C4E2-FED7-D342-33417CDB5F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8588B08-FE93-E59B-D789-538204FD9781}"/>
              </a:ext>
            </a:extLst>
          </p:cNvPr>
          <p:cNvSpPr>
            <a:spLocks noGrp="1"/>
          </p:cNvSpPr>
          <p:nvPr>
            <p:ph type="sldNum" sz="quarter" idx="12"/>
          </p:nvPr>
        </p:nvSpPr>
        <p:spPr/>
        <p:txBody>
          <a:bodyPr/>
          <a:lstStyle/>
          <a:p>
            <a:fld id="{28083DDB-C96C-C24F-BBC9-DA375CAD11F8}" type="slidenum">
              <a:rPr lang="en-US" smtClean="0"/>
              <a:t>‹#›</a:t>
            </a:fld>
            <a:endParaRPr lang="en-US"/>
          </a:p>
        </p:txBody>
      </p:sp>
    </p:spTree>
    <p:extLst>
      <p:ext uri="{BB962C8B-B14F-4D97-AF65-F5344CB8AC3E}">
        <p14:creationId xmlns:p14="http://schemas.microsoft.com/office/powerpoint/2010/main" val="3829086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1A62755-7415-ECAC-CB71-55BE79E945F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21167CB-3C93-C0F4-E930-4E4EE37DF85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64D77C-4168-07E1-E659-0C2BE080279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BA5D98-615A-4E46-8D29-B661AB2E1B72}" type="datetimeFigureOut">
              <a:rPr lang="en-US" smtClean="0"/>
              <a:t>1/17/23</a:t>
            </a:fld>
            <a:endParaRPr lang="en-US"/>
          </a:p>
        </p:txBody>
      </p:sp>
      <p:sp>
        <p:nvSpPr>
          <p:cNvPr id="5" name="Footer Placeholder 4">
            <a:extLst>
              <a:ext uri="{FF2B5EF4-FFF2-40B4-BE49-F238E27FC236}">
                <a16:creationId xmlns:a16="http://schemas.microsoft.com/office/drawing/2014/main" id="{B2782E16-DBE1-E745-E8F0-CB88AA2A88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6032E90-7412-B7BB-70FA-952A7F7BD33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083DDB-C96C-C24F-BBC9-DA375CAD11F8}" type="slidenum">
              <a:rPr lang="en-US" smtClean="0"/>
              <a:t>‹#›</a:t>
            </a:fld>
            <a:endParaRPr lang="en-US"/>
          </a:p>
        </p:txBody>
      </p:sp>
    </p:spTree>
    <p:extLst>
      <p:ext uri="{BB962C8B-B14F-4D97-AF65-F5344CB8AC3E}">
        <p14:creationId xmlns:p14="http://schemas.microsoft.com/office/powerpoint/2010/main" val="28046941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slideLayout" Target="../slideLayouts/slideLayout2.xml"/><Relationship Id="rId1" Type="http://schemas.openxmlformats.org/officeDocument/2006/relationships/video" Target="https://www.youtube.com/embed/a74uarqap2E?feature=oembed"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34348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035" name="Straight Connector 1034">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144863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028" name="Picture 4" descr="7 Signs Your Car Battery is Dying — State Street Auto Repair">
            <a:extLst>
              <a:ext uri="{FF2B5EF4-FFF2-40B4-BE49-F238E27FC236}">
                <a16:creationId xmlns:a16="http://schemas.microsoft.com/office/drawing/2014/main" id="{24652BE4-2752-FB77-4080-5B5488B3F46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1788" y="2509838"/>
            <a:ext cx="6040438" cy="3997325"/>
          </a:xfrm>
          <a:prstGeom prst="rect">
            <a:avLst/>
          </a:prstGeom>
          <a:extLst>
            <a:ext uri="{909E8E84-426E-40DD-AFC4-6F175D3DCCD1}">
              <a14:hiddenFill xmlns:a14="http://schemas.microsoft.com/office/drawing/2010/main">
                <a:solidFill>
                  <a:srgbClr val="FFFFFF"/>
                </a:solidFill>
              </a14:hiddenFill>
            </a:ext>
          </a:extLst>
        </p:spPr>
      </p:pic>
      <p:pic>
        <p:nvPicPr>
          <p:cNvPr id="1026" name="Picture 2" descr="The history and development of batteries">
            <a:extLst>
              <a:ext uri="{FF2B5EF4-FFF2-40B4-BE49-F238E27FC236}">
                <a16:creationId xmlns:a16="http://schemas.microsoft.com/office/drawing/2014/main" id="{CA869014-57F5-4DED-5998-64302F01F6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0013" y="2509838"/>
            <a:ext cx="5353050" cy="3997325"/>
          </a:xfrm>
          <a:prstGeom prst="rect">
            <a:avLst/>
          </a:prstGeom>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3D081A3E-8431-E9FC-D47C-8CF9F4E2D958}"/>
              </a:ext>
            </a:extLst>
          </p:cNvPr>
          <p:cNvSpPr>
            <a:spLocks noGrp="1"/>
          </p:cNvSpPr>
          <p:nvPr>
            <p:ph type="ctrTitle"/>
          </p:nvPr>
        </p:nvSpPr>
        <p:spPr>
          <a:xfrm>
            <a:off x="526073" y="466578"/>
            <a:ext cx="11139854" cy="930447"/>
          </a:xfrm>
        </p:spPr>
        <p:txBody>
          <a:bodyPr>
            <a:normAutofit/>
          </a:bodyPr>
          <a:lstStyle/>
          <a:p>
            <a:r>
              <a:rPr lang="en-US" sz="5400">
                <a:solidFill>
                  <a:srgbClr val="FFFFFF"/>
                </a:solidFill>
              </a:rPr>
              <a:t>Batteries	</a:t>
            </a:r>
          </a:p>
        </p:txBody>
      </p:sp>
      <p:sp>
        <p:nvSpPr>
          <p:cNvPr id="3" name="Subtitle 2">
            <a:extLst>
              <a:ext uri="{FF2B5EF4-FFF2-40B4-BE49-F238E27FC236}">
                <a16:creationId xmlns:a16="http://schemas.microsoft.com/office/drawing/2014/main" id="{A217A2FC-015A-CE0D-6BE1-0260EF4F3085}"/>
              </a:ext>
            </a:extLst>
          </p:cNvPr>
          <p:cNvSpPr>
            <a:spLocks noGrp="1"/>
          </p:cNvSpPr>
          <p:nvPr>
            <p:ph type="subTitle" idx="1"/>
          </p:nvPr>
        </p:nvSpPr>
        <p:spPr>
          <a:xfrm>
            <a:off x="1524000" y="1525638"/>
            <a:ext cx="9144000" cy="420001"/>
          </a:xfrm>
        </p:spPr>
        <p:txBody>
          <a:bodyPr>
            <a:normAutofit/>
          </a:bodyPr>
          <a:lstStyle/>
          <a:p>
            <a:r>
              <a:rPr lang="en-US" sz="2000">
                <a:solidFill>
                  <a:srgbClr val="BEC134"/>
                </a:solidFill>
              </a:rPr>
              <a:t>Your introduction to the magical world of electrochemistry</a:t>
            </a:r>
          </a:p>
        </p:txBody>
      </p:sp>
    </p:spTree>
    <p:extLst>
      <p:ext uri="{BB962C8B-B14F-4D97-AF65-F5344CB8AC3E}">
        <p14:creationId xmlns:p14="http://schemas.microsoft.com/office/powerpoint/2010/main" val="20386677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127E9-F22B-3D2E-08E9-191C07B242B8}"/>
              </a:ext>
            </a:extLst>
          </p:cNvPr>
          <p:cNvSpPr>
            <a:spLocks noGrp="1"/>
          </p:cNvSpPr>
          <p:nvPr>
            <p:ph type="title"/>
          </p:nvPr>
        </p:nvSpPr>
        <p:spPr/>
        <p:txBody>
          <a:bodyPr/>
          <a:lstStyle/>
          <a:p>
            <a:r>
              <a:rPr lang="en-US" b="1" dirty="0"/>
              <a:t>The magic of battery “science”</a:t>
            </a:r>
          </a:p>
        </p:txBody>
      </p:sp>
      <p:pic>
        <p:nvPicPr>
          <p:cNvPr id="6" name="Online Media 5" descr="Stan Meyers water powered Buggy">
            <a:hlinkClick r:id="" action="ppaction://media"/>
            <a:extLst>
              <a:ext uri="{FF2B5EF4-FFF2-40B4-BE49-F238E27FC236}">
                <a16:creationId xmlns:a16="http://schemas.microsoft.com/office/drawing/2014/main" id="{0F83F524-4816-B834-7E37-8420E8B8FFFF}"/>
              </a:ext>
            </a:extLst>
          </p:cNvPr>
          <p:cNvPicPr>
            <a:picLocks noRot="1" noChangeAspect="1"/>
          </p:cNvPicPr>
          <p:nvPr>
            <a:videoFile r:link="rId1"/>
          </p:nvPr>
        </p:nvPicPr>
        <p:blipFill>
          <a:blip r:embed="rId3"/>
          <a:stretch>
            <a:fillRect/>
          </a:stretch>
        </p:blipFill>
        <p:spPr>
          <a:xfrm>
            <a:off x="1371600" y="2033587"/>
            <a:ext cx="5365750" cy="4024313"/>
          </a:xfrm>
          <a:prstGeom prst="rect">
            <a:avLst/>
          </a:prstGeom>
        </p:spPr>
      </p:pic>
      <p:sp>
        <p:nvSpPr>
          <p:cNvPr id="7" name="TextBox 6">
            <a:extLst>
              <a:ext uri="{FF2B5EF4-FFF2-40B4-BE49-F238E27FC236}">
                <a16:creationId xmlns:a16="http://schemas.microsoft.com/office/drawing/2014/main" id="{E041E85A-3008-40E3-E229-CE06B04B32EA}"/>
              </a:ext>
            </a:extLst>
          </p:cNvPr>
          <p:cNvSpPr txBox="1"/>
          <p:nvPr/>
        </p:nvSpPr>
        <p:spPr>
          <a:xfrm>
            <a:off x="7115175" y="3125435"/>
            <a:ext cx="4614863" cy="2677656"/>
          </a:xfrm>
          <a:prstGeom prst="rect">
            <a:avLst/>
          </a:prstGeom>
          <a:noFill/>
        </p:spPr>
        <p:txBody>
          <a:bodyPr wrap="square" rtlCol="0">
            <a:spAutoFit/>
          </a:bodyPr>
          <a:lstStyle/>
          <a:p>
            <a:r>
              <a:rPr lang="en-US" sz="2400" dirty="0"/>
              <a:t>Stanley Meyer invented a car that runs on water over 40 years ago, using water as a source of electrical energy.</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587475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908A6B-D0EF-71DC-94FE-1D2F0B6745B9}"/>
              </a:ext>
            </a:extLst>
          </p:cNvPr>
          <p:cNvSpPr>
            <a:spLocks noGrp="1"/>
          </p:cNvSpPr>
          <p:nvPr>
            <p:ph type="title"/>
          </p:nvPr>
        </p:nvSpPr>
        <p:spPr/>
        <p:txBody>
          <a:bodyPr/>
          <a:lstStyle/>
          <a:p>
            <a:r>
              <a:rPr lang="en-US" b="1" dirty="0"/>
              <a:t>The end of a [dumb] era…</a:t>
            </a:r>
          </a:p>
        </p:txBody>
      </p:sp>
      <p:sp>
        <p:nvSpPr>
          <p:cNvPr id="4" name="TextBox 3">
            <a:extLst>
              <a:ext uri="{FF2B5EF4-FFF2-40B4-BE49-F238E27FC236}">
                <a16:creationId xmlns:a16="http://schemas.microsoft.com/office/drawing/2014/main" id="{B85188F5-E622-4C1A-20C6-DAEAFD8F7A37}"/>
              </a:ext>
            </a:extLst>
          </p:cNvPr>
          <p:cNvSpPr txBox="1"/>
          <p:nvPr/>
        </p:nvSpPr>
        <p:spPr>
          <a:xfrm>
            <a:off x="5707417" y="1828801"/>
            <a:ext cx="6265510" cy="5262979"/>
          </a:xfrm>
          <a:prstGeom prst="rect">
            <a:avLst/>
          </a:prstGeom>
          <a:noFill/>
        </p:spPr>
        <p:txBody>
          <a:bodyPr wrap="square" rtlCol="0">
            <a:spAutoFit/>
          </a:bodyPr>
          <a:lstStyle/>
          <a:p>
            <a:r>
              <a:rPr lang="en-US" sz="2000" dirty="0"/>
              <a:t>Unfortunately, an Ohio court found in 1996 that he had been guilty of “gross and egregious fraud” by defrauding investors with this fictional invention. </a:t>
            </a:r>
          </a:p>
          <a:p>
            <a:endParaRPr lang="en-US" sz="2000" dirty="0"/>
          </a:p>
          <a:p>
            <a:r>
              <a:rPr lang="en-US" sz="2000" dirty="0"/>
              <a:t>It turns out that this invention violates the law of conservation of energy.</a:t>
            </a:r>
          </a:p>
          <a:p>
            <a:endParaRPr lang="en-US" sz="2000" dirty="0"/>
          </a:p>
          <a:p>
            <a:r>
              <a:rPr lang="en-US" sz="2000" dirty="0"/>
              <a:t>Though this technology is now in the public domain and free for anybody to use, no car company has even considered adopting it.</a:t>
            </a:r>
          </a:p>
          <a:p>
            <a:endParaRPr lang="en-US" sz="2000" dirty="0"/>
          </a:p>
          <a:p>
            <a:r>
              <a:rPr lang="en-US" sz="2000" dirty="0"/>
              <a:t>In 1998 he died in a Cracker Barrel after drinking cranberry juice.  His supporters have claimed that the government, oil companies, and auto companies worked together to assassinate him.</a:t>
            </a:r>
          </a:p>
          <a:p>
            <a:endParaRPr lang="en-US" dirty="0"/>
          </a:p>
          <a:p>
            <a:endParaRPr lang="en-US" dirty="0"/>
          </a:p>
        </p:txBody>
      </p:sp>
      <p:pic>
        <p:nvPicPr>
          <p:cNvPr id="10242" name="Picture 2" descr="The mysterious death of Stanley Meyer - The Classic Car Trust">
            <a:extLst>
              <a:ext uri="{FF2B5EF4-FFF2-40B4-BE49-F238E27FC236}">
                <a16:creationId xmlns:a16="http://schemas.microsoft.com/office/drawing/2014/main" id="{915AD774-6468-E338-208A-44C05B16CF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073" y="2085975"/>
            <a:ext cx="5189597" cy="37240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432359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876802-668F-0D23-76AE-E19E30C0C896}"/>
              </a:ext>
            </a:extLst>
          </p:cNvPr>
          <p:cNvSpPr>
            <a:spLocks noGrp="1"/>
          </p:cNvSpPr>
          <p:nvPr>
            <p:ph type="title"/>
          </p:nvPr>
        </p:nvSpPr>
        <p:spPr/>
        <p:txBody>
          <a:bodyPr/>
          <a:lstStyle/>
          <a:p>
            <a:r>
              <a:rPr lang="en-US" b="1" dirty="0"/>
              <a:t>So, what’s the important stuff to know from all of this?</a:t>
            </a:r>
          </a:p>
        </p:txBody>
      </p:sp>
      <p:sp>
        <p:nvSpPr>
          <p:cNvPr id="3" name="Content Placeholder 2">
            <a:extLst>
              <a:ext uri="{FF2B5EF4-FFF2-40B4-BE49-F238E27FC236}">
                <a16:creationId xmlns:a16="http://schemas.microsoft.com/office/drawing/2014/main" id="{7EB908B0-7409-E470-75D3-A735338E0FB6}"/>
              </a:ext>
            </a:extLst>
          </p:cNvPr>
          <p:cNvSpPr>
            <a:spLocks noGrp="1"/>
          </p:cNvSpPr>
          <p:nvPr>
            <p:ph idx="1"/>
          </p:nvPr>
        </p:nvSpPr>
        <p:spPr>
          <a:xfrm>
            <a:off x="838200" y="1851027"/>
            <a:ext cx="7391400" cy="4667250"/>
          </a:xfrm>
        </p:spPr>
        <p:txBody>
          <a:bodyPr>
            <a:normAutofit lnSpcReduction="10000"/>
          </a:bodyPr>
          <a:lstStyle/>
          <a:p>
            <a:r>
              <a:rPr lang="en-US" dirty="0"/>
              <a:t>Batteries convert stored chemical energy into electrical energy</a:t>
            </a:r>
          </a:p>
          <a:p>
            <a:r>
              <a:rPr lang="en-US" dirty="0"/>
              <a:t>Electrons travel from the anode (-) to the cathode (+) and positive ions travel toward the cathode to neutralize charge</a:t>
            </a:r>
          </a:p>
          <a:p>
            <a:r>
              <a:rPr lang="en-US" dirty="0"/>
              <a:t>When there are no more ions, the battery is “dead” and stops working.</a:t>
            </a:r>
          </a:p>
          <a:p>
            <a:r>
              <a:rPr lang="en-US" dirty="0"/>
              <a:t>There are lots of different types of batteries that use different metals to make the reaction work.</a:t>
            </a:r>
          </a:p>
          <a:p>
            <a:r>
              <a:rPr lang="en-US" dirty="0"/>
              <a:t>Dumb guys sometimes use our lack of knowledge to make money.</a:t>
            </a:r>
          </a:p>
          <a:p>
            <a:pPr marL="0" indent="0">
              <a:buNone/>
            </a:pPr>
            <a:endParaRPr lang="en-US" dirty="0"/>
          </a:p>
        </p:txBody>
      </p:sp>
      <p:pic>
        <p:nvPicPr>
          <p:cNvPr id="1026" name="Picture 2" descr="Premium Vector | Cute cartoon battery character with happy expression in  modern style design illustration">
            <a:extLst>
              <a:ext uri="{FF2B5EF4-FFF2-40B4-BE49-F238E27FC236}">
                <a16:creationId xmlns:a16="http://schemas.microsoft.com/office/drawing/2014/main" id="{08488F4A-F99C-9CF7-231E-3B8C753DFC9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2197101"/>
            <a:ext cx="3624262" cy="36242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11650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C1245-5141-6A25-8211-D0B7CC9613E9}"/>
              </a:ext>
            </a:extLst>
          </p:cNvPr>
          <p:cNvSpPr>
            <a:spLocks noGrp="1"/>
          </p:cNvSpPr>
          <p:nvPr>
            <p:ph type="title"/>
          </p:nvPr>
        </p:nvSpPr>
        <p:spPr/>
        <p:txBody>
          <a:bodyPr/>
          <a:lstStyle/>
          <a:p>
            <a:r>
              <a:rPr lang="en-US" b="1" dirty="0"/>
              <a:t>We’ve all used batteries our whole lives</a:t>
            </a:r>
          </a:p>
        </p:txBody>
      </p:sp>
      <p:sp>
        <p:nvSpPr>
          <p:cNvPr id="3" name="Content Placeholder 2">
            <a:extLst>
              <a:ext uri="{FF2B5EF4-FFF2-40B4-BE49-F238E27FC236}">
                <a16:creationId xmlns:a16="http://schemas.microsoft.com/office/drawing/2014/main" id="{C08A5EED-84A3-1F85-A90B-7017CD3254C9}"/>
              </a:ext>
            </a:extLst>
          </p:cNvPr>
          <p:cNvSpPr>
            <a:spLocks noGrp="1"/>
          </p:cNvSpPr>
          <p:nvPr>
            <p:ph idx="1"/>
          </p:nvPr>
        </p:nvSpPr>
        <p:spPr>
          <a:xfrm>
            <a:off x="838200" y="1825625"/>
            <a:ext cx="10515600" cy="1325563"/>
          </a:xfrm>
        </p:spPr>
        <p:txBody>
          <a:bodyPr/>
          <a:lstStyle/>
          <a:p>
            <a:pPr marL="0" indent="0">
              <a:buNone/>
            </a:pPr>
            <a:r>
              <a:rPr lang="en-US" dirty="0"/>
              <a:t>From the removable batteries in flashlights to the permanently installed batteries in your </a:t>
            </a:r>
            <a:r>
              <a:rPr lang="en-US" dirty="0" err="1"/>
              <a:t>iSomething</a:t>
            </a:r>
            <a:r>
              <a:rPr lang="en-US" dirty="0"/>
              <a:t>, batteries are vital to powering just about any portable device.</a:t>
            </a:r>
          </a:p>
        </p:txBody>
      </p:sp>
      <p:pic>
        <p:nvPicPr>
          <p:cNvPr id="2050" name="Picture 2" descr="Amazon.com: Tosuny Vintage Retro Brick Cell Phone Mobile Phone, Four Card  Four Standby QuadBand 2G Retro Bluetooth New Classic Old Mobile Phone, 2G  GSM 850/900/1800/1900Mhz (Gold) : Cell Phones &amp; Accessories">
            <a:extLst>
              <a:ext uri="{FF2B5EF4-FFF2-40B4-BE49-F238E27FC236}">
                <a16:creationId xmlns:a16="http://schemas.microsoft.com/office/drawing/2014/main" id="{6B3E530C-6907-94FA-CEC4-98C89373C27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10313" y="3043237"/>
            <a:ext cx="3814763" cy="38147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60AD888-24C1-CE74-19AC-9639398B7A07}"/>
              </a:ext>
            </a:extLst>
          </p:cNvPr>
          <p:cNvSpPr txBox="1"/>
          <p:nvPr/>
        </p:nvSpPr>
        <p:spPr>
          <a:xfrm>
            <a:off x="2600325" y="4581286"/>
            <a:ext cx="4329112" cy="369332"/>
          </a:xfrm>
          <a:prstGeom prst="rect">
            <a:avLst/>
          </a:prstGeom>
          <a:noFill/>
        </p:spPr>
        <p:txBody>
          <a:bodyPr wrap="square" rtlCol="0">
            <a:spAutoFit/>
          </a:bodyPr>
          <a:lstStyle/>
          <a:p>
            <a:r>
              <a:rPr lang="en-US" i="1" dirty="0"/>
              <a:t>Mr. </a:t>
            </a:r>
            <a:r>
              <a:rPr lang="en-US" i="1" dirty="0" err="1"/>
              <a:t>Guch’s</a:t>
            </a:r>
            <a:r>
              <a:rPr lang="en-US" i="1" dirty="0"/>
              <a:t> new cell phone</a:t>
            </a:r>
          </a:p>
        </p:txBody>
      </p:sp>
    </p:spTree>
    <p:extLst>
      <p:ext uri="{BB962C8B-B14F-4D97-AF65-F5344CB8AC3E}">
        <p14:creationId xmlns:p14="http://schemas.microsoft.com/office/powerpoint/2010/main" val="15895045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FB30A-E174-CB70-06EE-0B3A643D45B1}"/>
              </a:ext>
            </a:extLst>
          </p:cNvPr>
          <p:cNvSpPr>
            <a:spLocks noGrp="1"/>
          </p:cNvSpPr>
          <p:nvPr>
            <p:ph type="title"/>
          </p:nvPr>
        </p:nvSpPr>
        <p:spPr/>
        <p:txBody>
          <a:bodyPr/>
          <a:lstStyle/>
          <a:p>
            <a:r>
              <a:rPr lang="en-US" b="1" dirty="0"/>
              <a:t>But how do batteries work?</a:t>
            </a:r>
          </a:p>
        </p:txBody>
      </p:sp>
      <p:pic>
        <p:nvPicPr>
          <p:cNvPr id="3074" name="Picture 2" descr="What Are Alkaline Batteries">
            <a:extLst>
              <a:ext uri="{FF2B5EF4-FFF2-40B4-BE49-F238E27FC236}">
                <a16:creationId xmlns:a16="http://schemas.microsoft.com/office/drawing/2014/main" id="{165D5734-A154-4C89-094A-54F20BDBCD9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701924" y="1822847"/>
            <a:ext cx="7090905" cy="37885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37046F-B1E3-9B48-CE5B-48EC68208F63}"/>
              </a:ext>
            </a:extLst>
          </p:cNvPr>
          <p:cNvSpPr txBox="1"/>
          <p:nvPr/>
        </p:nvSpPr>
        <p:spPr>
          <a:xfrm>
            <a:off x="3314700" y="5729287"/>
            <a:ext cx="6157913" cy="369332"/>
          </a:xfrm>
          <a:prstGeom prst="rect">
            <a:avLst/>
          </a:prstGeom>
          <a:noFill/>
        </p:spPr>
        <p:txBody>
          <a:bodyPr wrap="square" rtlCol="0">
            <a:spAutoFit/>
          </a:bodyPr>
          <a:lstStyle/>
          <a:p>
            <a:r>
              <a:rPr lang="en-US" i="1" dirty="0"/>
              <a:t>I assume you’ll have these diagrams memorized by next class</a:t>
            </a:r>
          </a:p>
        </p:txBody>
      </p:sp>
    </p:spTree>
    <p:extLst>
      <p:ext uri="{BB962C8B-B14F-4D97-AF65-F5344CB8AC3E}">
        <p14:creationId xmlns:p14="http://schemas.microsoft.com/office/powerpoint/2010/main" val="1762934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033C3E-5549-E9D6-E129-76A556D9543E}"/>
              </a:ext>
            </a:extLst>
          </p:cNvPr>
          <p:cNvSpPr>
            <a:spLocks noGrp="1"/>
          </p:cNvSpPr>
          <p:nvPr>
            <p:ph type="title"/>
          </p:nvPr>
        </p:nvSpPr>
        <p:spPr/>
        <p:txBody>
          <a:bodyPr/>
          <a:lstStyle/>
          <a:p>
            <a:r>
              <a:rPr lang="en-US" b="1" dirty="0"/>
              <a:t>Batteries work by changing chemical energy into electricity</a:t>
            </a:r>
          </a:p>
        </p:txBody>
      </p:sp>
      <p:pic>
        <p:nvPicPr>
          <p:cNvPr id="4098" name="Picture 2" descr="Illustration overview of an electrochemical cell">
            <a:extLst>
              <a:ext uri="{FF2B5EF4-FFF2-40B4-BE49-F238E27FC236}">
                <a16:creationId xmlns:a16="http://schemas.microsoft.com/office/drawing/2014/main" id="{78FD3340-5200-19B0-999E-F793A82378C8}"/>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25524" y="1856581"/>
            <a:ext cx="7160151" cy="500141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ACEF286-60C1-4709-3215-765C9A54F142}"/>
              </a:ext>
            </a:extLst>
          </p:cNvPr>
          <p:cNvSpPr txBox="1"/>
          <p:nvPr/>
        </p:nvSpPr>
        <p:spPr>
          <a:xfrm>
            <a:off x="8074555" y="2871082"/>
            <a:ext cx="3686175" cy="2554545"/>
          </a:xfrm>
          <a:prstGeom prst="rect">
            <a:avLst/>
          </a:prstGeom>
          <a:noFill/>
        </p:spPr>
        <p:txBody>
          <a:bodyPr wrap="square" rtlCol="0">
            <a:spAutoFit/>
          </a:bodyPr>
          <a:lstStyle/>
          <a:p>
            <a:r>
              <a:rPr lang="en-US" sz="2000" i="1" dirty="0"/>
              <a:t>A chemical process causes electrons to move from the anode of a battery to the cathode of a battery.  If something is placed along the wire between them (shown as a light bulb in this diagram), the electricity will cause it to function.</a:t>
            </a:r>
          </a:p>
        </p:txBody>
      </p:sp>
    </p:spTree>
    <p:extLst>
      <p:ext uri="{BB962C8B-B14F-4D97-AF65-F5344CB8AC3E}">
        <p14:creationId xmlns:p14="http://schemas.microsoft.com/office/powerpoint/2010/main" val="2629444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0EBBA7-ECD9-37BF-C100-63AB6710ED54}"/>
              </a:ext>
            </a:extLst>
          </p:cNvPr>
          <p:cNvSpPr>
            <a:spLocks noGrp="1"/>
          </p:cNvSpPr>
          <p:nvPr>
            <p:ph type="title"/>
          </p:nvPr>
        </p:nvSpPr>
        <p:spPr/>
        <p:txBody>
          <a:bodyPr/>
          <a:lstStyle/>
          <a:p>
            <a:r>
              <a:rPr lang="en-US" b="1" dirty="0"/>
              <a:t>What makes the electrons move?</a:t>
            </a:r>
          </a:p>
        </p:txBody>
      </p:sp>
      <p:pic>
        <p:nvPicPr>
          <p:cNvPr id="5128" name="Picture 8" descr="How a battery works - Curious">
            <a:extLst>
              <a:ext uri="{FF2B5EF4-FFF2-40B4-BE49-F238E27FC236}">
                <a16:creationId xmlns:a16="http://schemas.microsoft.com/office/drawing/2014/main" id="{1176E15B-99AC-64C5-6928-AEFC7A3094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437" y="1958975"/>
            <a:ext cx="5970588" cy="400607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38B8C0AB-C44A-D51A-088D-FF278360B945}"/>
              </a:ext>
            </a:extLst>
          </p:cNvPr>
          <p:cNvSpPr txBox="1"/>
          <p:nvPr/>
        </p:nvSpPr>
        <p:spPr>
          <a:xfrm>
            <a:off x="7470070" y="1871619"/>
            <a:ext cx="4200525" cy="4093428"/>
          </a:xfrm>
          <a:prstGeom prst="rect">
            <a:avLst/>
          </a:prstGeom>
          <a:noFill/>
        </p:spPr>
        <p:txBody>
          <a:bodyPr wrap="square" rtlCol="0">
            <a:spAutoFit/>
          </a:bodyPr>
          <a:lstStyle/>
          <a:p>
            <a:r>
              <a:rPr lang="en-US" sz="2000" i="1" dirty="0"/>
              <a:t>The cathode and anode are made of different materials.  Each material wants to gain electrons, but some of the materials want to gain electrons more than others.  When they’re placed in the same container and hooked up, electrons will flow toward the material that wants electrons more from the material that wants them less.</a:t>
            </a:r>
          </a:p>
          <a:p>
            <a:endParaRPr lang="en-US" sz="2000" i="1" dirty="0"/>
          </a:p>
          <a:p>
            <a:r>
              <a:rPr lang="en-US" sz="2000" i="1" dirty="0"/>
              <a:t>These moving electrons are what we refer to as electricity</a:t>
            </a:r>
          </a:p>
        </p:txBody>
      </p:sp>
    </p:spTree>
    <p:extLst>
      <p:ext uri="{BB962C8B-B14F-4D97-AF65-F5344CB8AC3E}">
        <p14:creationId xmlns:p14="http://schemas.microsoft.com/office/powerpoint/2010/main" val="3242697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8" descr="How a battery works - Curious">
            <a:extLst>
              <a:ext uri="{FF2B5EF4-FFF2-40B4-BE49-F238E27FC236}">
                <a16:creationId xmlns:a16="http://schemas.microsoft.com/office/drawing/2014/main" id="{8A8031B3-C48F-CD00-55AB-4ED5F099468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387" y="1130300"/>
            <a:ext cx="5970588" cy="400607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A3610E3-0068-6FA5-0B85-8ACA7D126B98}"/>
              </a:ext>
            </a:extLst>
          </p:cNvPr>
          <p:cNvSpPr txBox="1"/>
          <p:nvPr/>
        </p:nvSpPr>
        <p:spPr>
          <a:xfrm>
            <a:off x="6858705" y="527755"/>
            <a:ext cx="4768850" cy="5632311"/>
          </a:xfrm>
          <a:prstGeom prst="rect">
            <a:avLst/>
          </a:prstGeom>
          <a:noFill/>
        </p:spPr>
        <p:txBody>
          <a:bodyPr wrap="square" rtlCol="0">
            <a:spAutoFit/>
          </a:bodyPr>
          <a:lstStyle/>
          <a:p>
            <a:r>
              <a:rPr lang="en-US" dirty="0"/>
              <a:t>I</a:t>
            </a:r>
            <a:r>
              <a:rPr lang="en-US" sz="2000" dirty="0"/>
              <a:t>n this diagram you can see that positive ions are collecting around the cathode. </a:t>
            </a:r>
          </a:p>
          <a:p>
            <a:endParaRPr lang="en-US" sz="2000" dirty="0"/>
          </a:p>
          <a:p>
            <a:r>
              <a:rPr lang="en-US" sz="2000" dirty="0"/>
              <a:t>This occurs because the cathode is grabbing electrons from the anode.  This gives the cathode a negative charge.</a:t>
            </a:r>
          </a:p>
          <a:p>
            <a:endParaRPr lang="en-US" sz="2000" dirty="0"/>
          </a:p>
          <a:p>
            <a:r>
              <a:rPr lang="en-US" sz="2000" dirty="0"/>
              <a:t>Because opposite charges attract, the negative charge on the cathode attracts cations (+ ions).</a:t>
            </a:r>
          </a:p>
          <a:p>
            <a:endParaRPr lang="en-US" sz="2000" dirty="0"/>
          </a:p>
          <a:p>
            <a:r>
              <a:rPr lang="en-US" sz="2000" dirty="0"/>
              <a:t>These ions eventually stick to the cathode.</a:t>
            </a:r>
          </a:p>
          <a:p>
            <a:endParaRPr lang="en-US" sz="2000" dirty="0"/>
          </a:p>
          <a:p>
            <a:r>
              <a:rPr lang="en-US" sz="2000" dirty="0"/>
              <a:t>Where do the cations come from?  Because the anode has an overall + charge after it loses the electrons as electricity, this extra positive charge is given off in the form of cations, which then travel to the cathode.</a:t>
            </a:r>
          </a:p>
        </p:txBody>
      </p:sp>
    </p:spTree>
    <p:extLst>
      <p:ext uri="{BB962C8B-B14F-4D97-AF65-F5344CB8AC3E}">
        <p14:creationId xmlns:p14="http://schemas.microsoft.com/office/powerpoint/2010/main" val="2799171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240D14-5581-B7E7-95C0-5869D1F51B2B}"/>
              </a:ext>
            </a:extLst>
          </p:cNvPr>
          <p:cNvSpPr>
            <a:spLocks noGrp="1"/>
          </p:cNvSpPr>
          <p:nvPr>
            <p:ph type="title"/>
          </p:nvPr>
        </p:nvSpPr>
        <p:spPr/>
        <p:txBody>
          <a:bodyPr/>
          <a:lstStyle/>
          <a:p>
            <a:r>
              <a:rPr lang="en-US" b="1" dirty="0"/>
              <a:t>An example:  Copper/Zinc battery</a:t>
            </a:r>
          </a:p>
        </p:txBody>
      </p:sp>
      <p:sp>
        <p:nvSpPr>
          <p:cNvPr id="5" name="TextBox 4">
            <a:extLst>
              <a:ext uri="{FF2B5EF4-FFF2-40B4-BE49-F238E27FC236}">
                <a16:creationId xmlns:a16="http://schemas.microsoft.com/office/drawing/2014/main" id="{234096FA-6AFF-F6E3-CC46-D0C57541CD36}"/>
              </a:ext>
            </a:extLst>
          </p:cNvPr>
          <p:cNvSpPr txBox="1"/>
          <p:nvPr/>
        </p:nvSpPr>
        <p:spPr>
          <a:xfrm>
            <a:off x="7095596" y="2209274"/>
            <a:ext cx="4657725" cy="3785652"/>
          </a:xfrm>
          <a:prstGeom prst="rect">
            <a:avLst/>
          </a:prstGeom>
          <a:noFill/>
        </p:spPr>
        <p:txBody>
          <a:bodyPr wrap="square" rtlCol="0">
            <a:spAutoFit/>
          </a:bodyPr>
          <a:lstStyle/>
          <a:p>
            <a:r>
              <a:rPr lang="en-US" sz="2000" dirty="0"/>
              <a:t>In this battery, electrons in copper (red metal) travel toward the gray zinc metal because zinc would rather have the electrons than copper.</a:t>
            </a:r>
          </a:p>
          <a:p>
            <a:endParaRPr lang="en-US" sz="2000" dirty="0"/>
          </a:p>
          <a:p>
            <a:r>
              <a:rPr lang="en-US" sz="2000" dirty="0"/>
              <a:t>To balance the charges, copper cations (+ ions) come off of the copper metal and are dissolved in the beaker on the left.  This is why the water has turned blue.</a:t>
            </a:r>
          </a:p>
          <a:p>
            <a:endParaRPr lang="en-US" sz="2000" dirty="0"/>
          </a:p>
          <a:p>
            <a:r>
              <a:rPr lang="en-US" sz="2000" dirty="0"/>
              <a:t>The meter at the bottom shows that the voltage of this battery is 1.08 volts.</a:t>
            </a:r>
          </a:p>
        </p:txBody>
      </p:sp>
      <p:pic>
        <p:nvPicPr>
          <p:cNvPr id="7180" name="Picture 12" descr="Copper-Zinc Galvanic Cell">
            <a:extLst>
              <a:ext uri="{FF2B5EF4-FFF2-40B4-BE49-F238E27FC236}">
                <a16:creationId xmlns:a16="http://schemas.microsoft.com/office/drawing/2014/main" id="{BFB522E2-BE72-BCF3-6646-6BF0A29F8F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5228" y="2057400"/>
            <a:ext cx="5459560" cy="408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1279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97D65-B5AA-8DA2-3201-00E1DFEE3184}"/>
              </a:ext>
            </a:extLst>
          </p:cNvPr>
          <p:cNvSpPr>
            <a:spLocks noGrp="1"/>
          </p:cNvSpPr>
          <p:nvPr>
            <p:ph type="title"/>
          </p:nvPr>
        </p:nvSpPr>
        <p:spPr/>
        <p:txBody>
          <a:bodyPr/>
          <a:lstStyle/>
          <a:p>
            <a:r>
              <a:rPr lang="en-US" b="1" dirty="0"/>
              <a:t>Another example:  Lithium-ion batteries</a:t>
            </a:r>
          </a:p>
        </p:txBody>
      </p:sp>
      <p:pic>
        <p:nvPicPr>
          <p:cNvPr id="8194" name="Picture 2" descr="Science Made Simple: What Are Batteries and How Do They Work?">
            <a:extLst>
              <a:ext uri="{FF2B5EF4-FFF2-40B4-BE49-F238E27FC236}">
                <a16:creationId xmlns:a16="http://schemas.microsoft.com/office/drawing/2014/main" id="{7BE9F1BD-F8CB-BC02-2DA2-1EB517CE17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8431" y="2020712"/>
            <a:ext cx="4677304" cy="36120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ED78204-8667-4AAE-FB2C-7228D72C0E3A}"/>
              </a:ext>
            </a:extLst>
          </p:cNvPr>
          <p:cNvSpPr txBox="1"/>
          <p:nvPr/>
        </p:nvSpPr>
        <p:spPr>
          <a:xfrm>
            <a:off x="6445956" y="2534088"/>
            <a:ext cx="4684889" cy="2585323"/>
          </a:xfrm>
          <a:prstGeom prst="rect">
            <a:avLst/>
          </a:prstGeom>
          <a:noFill/>
        </p:spPr>
        <p:txBody>
          <a:bodyPr wrap="square" rtlCol="0">
            <a:spAutoFit/>
          </a:bodyPr>
          <a:lstStyle/>
          <a:p>
            <a:r>
              <a:rPr lang="en-US" i="1" dirty="0"/>
              <a:t>Lithium ion batteries work the same way as the batteries we’ve talked about, except that it’s all in one cylinder rather than being in two beakers.  </a:t>
            </a:r>
          </a:p>
          <a:p>
            <a:endParaRPr lang="en-US" i="1" dirty="0"/>
          </a:p>
          <a:p>
            <a:r>
              <a:rPr lang="en-US" i="1" dirty="0"/>
              <a:t>This diagram also shows that once the battery has discharged, you can reverse the process by putting an opposite electrical charge through the battery with an even stronger voltage source.</a:t>
            </a:r>
          </a:p>
        </p:txBody>
      </p:sp>
    </p:spTree>
    <p:extLst>
      <p:ext uri="{BB962C8B-B14F-4D97-AF65-F5344CB8AC3E}">
        <p14:creationId xmlns:p14="http://schemas.microsoft.com/office/powerpoint/2010/main" val="5929461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9B55A-A774-D9B2-3918-0039BDE19161}"/>
              </a:ext>
            </a:extLst>
          </p:cNvPr>
          <p:cNvSpPr>
            <a:spLocks noGrp="1"/>
          </p:cNvSpPr>
          <p:nvPr>
            <p:ph type="title"/>
          </p:nvPr>
        </p:nvSpPr>
        <p:spPr/>
        <p:txBody>
          <a:bodyPr/>
          <a:lstStyle/>
          <a:p>
            <a:r>
              <a:rPr lang="en-US" b="1" dirty="0"/>
              <a:t>Positive and Negative in Batteries</a:t>
            </a:r>
          </a:p>
        </p:txBody>
      </p:sp>
      <p:pic>
        <p:nvPicPr>
          <p:cNvPr id="9218" name="Picture 2" descr="Alkaline Battery Different Sizes Vector Icons Set Stock Illustration -  Download Image Now - Battery, Alcoholics Anonymous, Alkaline - iStock">
            <a:extLst>
              <a:ext uri="{FF2B5EF4-FFF2-40B4-BE49-F238E27FC236}">
                <a16:creationId xmlns:a16="http://schemas.microsoft.com/office/drawing/2014/main" id="{594B8FAB-4F5F-160A-9C8B-E9D45D748E1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8237" y="1690688"/>
            <a:ext cx="4957763" cy="495776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028700F-4CF6-6956-09A7-F5D8B9BF44D4}"/>
              </a:ext>
            </a:extLst>
          </p:cNvPr>
          <p:cNvSpPr txBox="1"/>
          <p:nvPr/>
        </p:nvSpPr>
        <p:spPr>
          <a:xfrm>
            <a:off x="6415088" y="2000250"/>
            <a:ext cx="5157787" cy="4093428"/>
          </a:xfrm>
          <a:prstGeom prst="rect">
            <a:avLst/>
          </a:prstGeom>
          <a:noFill/>
        </p:spPr>
        <p:txBody>
          <a:bodyPr wrap="square" rtlCol="0">
            <a:spAutoFit/>
          </a:bodyPr>
          <a:lstStyle/>
          <a:p>
            <a:r>
              <a:rPr lang="en-US" sz="2000" dirty="0"/>
              <a:t>The reason that all batteries have + and – electrodes is so that this reaction can take place.</a:t>
            </a:r>
          </a:p>
          <a:p>
            <a:endParaRPr lang="en-US" sz="2000" dirty="0"/>
          </a:p>
          <a:p>
            <a:r>
              <a:rPr lang="en-US" sz="2000" dirty="0"/>
              <a:t>The reason the cathodes and anodes aren’t stuck to each other on the battery while it’s in storage is that the reaction would occur while the battery sat in a drawer, causing it to die quickly.</a:t>
            </a:r>
          </a:p>
          <a:p>
            <a:endParaRPr lang="en-US" sz="2000" dirty="0"/>
          </a:p>
          <a:p>
            <a:r>
              <a:rPr lang="en-US" sz="2000" dirty="0"/>
              <a:t>It’s only when the two sides of a battery are connected that the stored energy inside of it can be released.</a:t>
            </a:r>
          </a:p>
        </p:txBody>
      </p:sp>
    </p:spTree>
    <p:extLst>
      <p:ext uri="{BB962C8B-B14F-4D97-AF65-F5344CB8AC3E}">
        <p14:creationId xmlns:p14="http://schemas.microsoft.com/office/powerpoint/2010/main" val="3617916360"/>
      </p:ext>
    </p:extLst>
  </p:cSld>
  <p:clrMapOvr>
    <a:masterClrMapping/>
  </p:clrMapOvr>
</p:sld>
</file>

<file path=ppt/theme/theme1.xml><?xml version="1.0" encoding="utf-8"?>
<a:theme xmlns:a="http://schemas.openxmlformats.org/drawingml/2006/main" name="Office Theme 2013 - 202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TotalTime>
  <Words>758</Words>
  <Application>Microsoft Macintosh PowerPoint</Application>
  <PresentationFormat>Widescreen</PresentationFormat>
  <Paragraphs>56</Paragraphs>
  <Slides>12</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 2013 - 2022</vt:lpstr>
      <vt:lpstr>Batteries </vt:lpstr>
      <vt:lpstr>We’ve all used batteries our whole lives</vt:lpstr>
      <vt:lpstr>But how do batteries work?</vt:lpstr>
      <vt:lpstr>Batteries work by changing chemical energy into electricity</vt:lpstr>
      <vt:lpstr>What makes the electrons move?</vt:lpstr>
      <vt:lpstr>PowerPoint Presentation</vt:lpstr>
      <vt:lpstr>An example:  Copper/Zinc battery</vt:lpstr>
      <vt:lpstr>Another example:  Lithium-ion batteries</vt:lpstr>
      <vt:lpstr>Positive and Negative in Batteries</vt:lpstr>
      <vt:lpstr>The magic of battery “science”</vt:lpstr>
      <vt:lpstr>The end of a [dumb] era…</vt:lpstr>
      <vt:lpstr>So, what’s the important stuff to know from all of this?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Batteries </dc:title>
  <dc:creator>Ian Guch</dc:creator>
  <cp:lastModifiedBy>Ian Guch</cp:lastModifiedBy>
  <cp:revision>6</cp:revision>
  <dcterms:created xsi:type="dcterms:W3CDTF">2023-01-09T12:01:15Z</dcterms:created>
  <dcterms:modified xsi:type="dcterms:W3CDTF">2023-01-17T17:21:48Z</dcterms:modified>
</cp:coreProperties>
</file>